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7D8245-A4E1-4D71-B7E5-0983D192C9F2}" v="28" dt="2023-11-15T01:55:14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D636B-23D2-47F2-8380-F9C48C218E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4D0971F-47F0-401A-89A5-935FD8608D63}">
      <dgm:prSet/>
      <dgm:spPr/>
      <dgm:t>
        <a:bodyPr/>
        <a:lstStyle/>
        <a:p>
          <a:r>
            <a:rPr lang="en-US"/>
            <a:t>Founded in 1953</a:t>
          </a:r>
        </a:p>
      </dgm:t>
    </dgm:pt>
    <dgm:pt modelId="{587062A5-2D92-4250-B9B8-49C44D867B8E}" type="parTrans" cxnId="{B3C7191D-C541-4686-991A-60F202CDF250}">
      <dgm:prSet/>
      <dgm:spPr/>
      <dgm:t>
        <a:bodyPr/>
        <a:lstStyle/>
        <a:p>
          <a:endParaRPr lang="en-US"/>
        </a:p>
      </dgm:t>
    </dgm:pt>
    <dgm:pt modelId="{02522823-ACA1-4595-A25F-92045E90422A}" type="sibTrans" cxnId="{B3C7191D-C541-4686-991A-60F202CDF250}">
      <dgm:prSet/>
      <dgm:spPr/>
      <dgm:t>
        <a:bodyPr/>
        <a:lstStyle/>
        <a:p>
          <a:endParaRPr lang="en-US"/>
        </a:p>
      </dgm:t>
    </dgm:pt>
    <dgm:pt modelId="{E927B26D-27AE-43CA-A5C1-BB13417DECA0}">
      <dgm:prSet/>
      <dgm:spPr/>
      <dgm:t>
        <a:bodyPr/>
        <a:lstStyle/>
        <a:p>
          <a:r>
            <a:rPr lang="en-US"/>
            <a:t>Provides Expertise, programs, and resources to help people end littering, improve recycling, beautify America’s public Spaces, and restore &amp; support resilient communities.</a:t>
          </a:r>
        </a:p>
      </dgm:t>
    </dgm:pt>
    <dgm:pt modelId="{958DFDDC-214E-439D-B2FF-FA245952BDC9}" type="parTrans" cxnId="{19E8D37D-6405-4893-808C-6AAA751A879F}">
      <dgm:prSet/>
      <dgm:spPr/>
      <dgm:t>
        <a:bodyPr/>
        <a:lstStyle/>
        <a:p>
          <a:endParaRPr lang="en-US"/>
        </a:p>
      </dgm:t>
    </dgm:pt>
    <dgm:pt modelId="{CA64C487-9A4C-430A-AA9E-11AAAEBF008A}" type="sibTrans" cxnId="{19E8D37D-6405-4893-808C-6AAA751A879F}">
      <dgm:prSet/>
      <dgm:spPr/>
      <dgm:t>
        <a:bodyPr/>
        <a:lstStyle/>
        <a:p>
          <a:endParaRPr lang="en-US"/>
        </a:p>
      </dgm:t>
    </dgm:pt>
    <dgm:pt modelId="{42212DDD-A0F8-4CB4-BA07-515A0192ECB9}">
      <dgm:prSet/>
      <dgm:spPr/>
      <dgm:t>
        <a:bodyPr/>
        <a:lstStyle/>
        <a:p>
          <a:r>
            <a:rPr lang="en-US"/>
            <a:t>5 values: Trust &amp; Respect, Creative Drive, Positive Attitude, Collaborative Accountability, and Courageous Authenticity</a:t>
          </a:r>
        </a:p>
      </dgm:t>
    </dgm:pt>
    <dgm:pt modelId="{294393EB-90F8-478C-BC6F-0C048373DEED}" type="parTrans" cxnId="{0F3A9BD3-8ED8-4EF8-9B20-032F9A3A6A33}">
      <dgm:prSet/>
      <dgm:spPr/>
      <dgm:t>
        <a:bodyPr/>
        <a:lstStyle/>
        <a:p>
          <a:endParaRPr lang="en-US"/>
        </a:p>
      </dgm:t>
    </dgm:pt>
    <dgm:pt modelId="{0B59F776-83A2-4DC5-A4CA-96790230192C}" type="sibTrans" cxnId="{0F3A9BD3-8ED8-4EF8-9B20-032F9A3A6A33}">
      <dgm:prSet/>
      <dgm:spPr/>
      <dgm:t>
        <a:bodyPr/>
        <a:lstStyle/>
        <a:p>
          <a:endParaRPr lang="en-US"/>
        </a:p>
      </dgm:t>
    </dgm:pt>
    <dgm:pt modelId="{11E65558-5C5A-4E4D-BC88-D7E8D1D8CD53}" type="pres">
      <dgm:prSet presAssocID="{04FD636B-23D2-47F2-8380-F9C48C218E2E}" presName="vert0" presStyleCnt="0">
        <dgm:presLayoutVars>
          <dgm:dir/>
          <dgm:animOne val="branch"/>
          <dgm:animLvl val="lvl"/>
        </dgm:presLayoutVars>
      </dgm:prSet>
      <dgm:spPr/>
    </dgm:pt>
    <dgm:pt modelId="{4A0BCF60-4B99-41E6-B458-B84DC65D7028}" type="pres">
      <dgm:prSet presAssocID="{E4D0971F-47F0-401A-89A5-935FD8608D63}" presName="thickLine" presStyleLbl="alignNode1" presStyleIdx="0" presStyleCnt="3"/>
      <dgm:spPr/>
    </dgm:pt>
    <dgm:pt modelId="{40B88EA1-CF4E-4934-A025-50B096C24B3C}" type="pres">
      <dgm:prSet presAssocID="{E4D0971F-47F0-401A-89A5-935FD8608D63}" presName="horz1" presStyleCnt="0"/>
      <dgm:spPr/>
    </dgm:pt>
    <dgm:pt modelId="{EDBD0D5A-8127-4FA5-A5BF-DC12FCB01D08}" type="pres">
      <dgm:prSet presAssocID="{E4D0971F-47F0-401A-89A5-935FD8608D63}" presName="tx1" presStyleLbl="revTx" presStyleIdx="0" presStyleCnt="3"/>
      <dgm:spPr/>
    </dgm:pt>
    <dgm:pt modelId="{17EB440A-3F7F-4787-B686-2C93A54AE735}" type="pres">
      <dgm:prSet presAssocID="{E4D0971F-47F0-401A-89A5-935FD8608D63}" presName="vert1" presStyleCnt="0"/>
      <dgm:spPr/>
    </dgm:pt>
    <dgm:pt modelId="{6F0BFDF2-CB92-468E-BAF2-CB336A8D7660}" type="pres">
      <dgm:prSet presAssocID="{E927B26D-27AE-43CA-A5C1-BB13417DECA0}" presName="thickLine" presStyleLbl="alignNode1" presStyleIdx="1" presStyleCnt="3"/>
      <dgm:spPr/>
    </dgm:pt>
    <dgm:pt modelId="{C143B105-344E-45FE-8E05-67B708318050}" type="pres">
      <dgm:prSet presAssocID="{E927B26D-27AE-43CA-A5C1-BB13417DECA0}" presName="horz1" presStyleCnt="0"/>
      <dgm:spPr/>
    </dgm:pt>
    <dgm:pt modelId="{CCB7DCDE-8F0E-4BCD-894E-4AABDEC04440}" type="pres">
      <dgm:prSet presAssocID="{E927B26D-27AE-43CA-A5C1-BB13417DECA0}" presName="tx1" presStyleLbl="revTx" presStyleIdx="1" presStyleCnt="3"/>
      <dgm:spPr/>
    </dgm:pt>
    <dgm:pt modelId="{E95AEC4D-2B8D-467A-BB12-689B9D89F022}" type="pres">
      <dgm:prSet presAssocID="{E927B26D-27AE-43CA-A5C1-BB13417DECA0}" presName="vert1" presStyleCnt="0"/>
      <dgm:spPr/>
    </dgm:pt>
    <dgm:pt modelId="{304B94ED-8509-44D8-8873-992E729E939A}" type="pres">
      <dgm:prSet presAssocID="{42212DDD-A0F8-4CB4-BA07-515A0192ECB9}" presName="thickLine" presStyleLbl="alignNode1" presStyleIdx="2" presStyleCnt="3"/>
      <dgm:spPr/>
    </dgm:pt>
    <dgm:pt modelId="{1F21B926-8BAF-45D9-9CCF-B1821559DC89}" type="pres">
      <dgm:prSet presAssocID="{42212DDD-A0F8-4CB4-BA07-515A0192ECB9}" presName="horz1" presStyleCnt="0"/>
      <dgm:spPr/>
    </dgm:pt>
    <dgm:pt modelId="{FE0E6B9B-1EEC-4E09-8BF2-CA9BFE4053CF}" type="pres">
      <dgm:prSet presAssocID="{42212DDD-A0F8-4CB4-BA07-515A0192ECB9}" presName="tx1" presStyleLbl="revTx" presStyleIdx="2" presStyleCnt="3"/>
      <dgm:spPr/>
    </dgm:pt>
    <dgm:pt modelId="{E0DD5A44-D172-47E3-BD6B-A0ACC665839B}" type="pres">
      <dgm:prSet presAssocID="{42212DDD-A0F8-4CB4-BA07-515A0192ECB9}" presName="vert1" presStyleCnt="0"/>
      <dgm:spPr/>
    </dgm:pt>
  </dgm:ptLst>
  <dgm:cxnLst>
    <dgm:cxn modelId="{98C91815-A54B-487E-8651-E2627838A90E}" type="presOf" srcId="{E927B26D-27AE-43CA-A5C1-BB13417DECA0}" destId="{CCB7DCDE-8F0E-4BCD-894E-4AABDEC04440}" srcOrd="0" destOrd="0" presId="urn:microsoft.com/office/officeart/2008/layout/LinedList"/>
    <dgm:cxn modelId="{B3C7191D-C541-4686-991A-60F202CDF250}" srcId="{04FD636B-23D2-47F2-8380-F9C48C218E2E}" destId="{E4D0971F-47F0-401A-89A5-935FD8608D63}" srcOrd="0" destOrd="0" parTransId="{587062A5-2D92-4250-B9B8-49C44D867B8E}" sibTransId="{02522823-ACA1-4595-A25F-92045E90422A}"/>
    <dgm:cxn modelId="{2E2F083C-BF40-4E1D-8C8B-75732613FA55}" type="presOf" srcId="{42212DDD-A0F8-4CB4-BA07-515A0192ECB9}" destId="{FE0E6B9B-1EEC-4E09-8BF2-CA9BFE4053CF}" srcOrd="0" destOrd="0" presId="urn:microsoft.com/office/officeart/2008/layout/LinedList"/>
    <dgm:cxn modelId="{C26A0341-0CDA-43F0-B74E-63829EB05A65}" type="presOf" srcId="{04FD636B-23D2-47F2-8380-F9C48C218E2E}" destId="{11E65558-5C5A-4E4D-BC88-D7E8D1D8CD53}" srcOrd="0" destOrd="0" presId="urn:microsoft.com/office/officeart/2008/layout/LinedList"/>
    <dgm:cxn modelId="{19E8D37D-6405-4893-808C-6AAA751A879F}" srcId="{04FD636B-23D2-47F2-8380-F9C48C218E2E}" destId="{E927B26D-27AE-43CA-A5C1-BB13417DECA0}" srcOrd="1" destOrd="0" parTransId="{958DFDDC-214E-439D-B2FF-FA245952BDC9}" sibTransId="{CA64C487-9A4C-430A-AA9E-11AAAEBF008A}"/>
    <dgm:cxn modelId="{F65343B1-1619-402F-A1E1-6B3ECEDF02C3}" type="presOf" srcId="{E4D0971F-47F0-401A-89A5-935FD8608D63}" destId="{EDBD0D5A-8127-4FA5-A5BF-DC12FCB01D08}" srcOrd="0" destOrd="0" presId="urn:microsoft.com/office/officeart/2008/layout/LinedList"/>
    <dgm:cxn modelId="{0F3A9BD3-8ED8-4EF8-9B20-032F9A3A6A33}" srcId="{04FD636B-23D2-47F2-8380-F9C48C218E2E}" destId="{42212DDD-A0F8-4CB4-BA07-515A0192ECB9}" srcOrd="2" destOrd="0" parTransId="{294393EB-90F8-478C-BC6F-0C048373DEED}" sibTransId="{0B59F776-83A2-4DC5-A4CA-96790230192C}"/>
    <dgm:cxn modelId="{99AA8406-DD5C-463C-BE3A-5DCB648246C0}" type="presParOf" srcId="{11E65558-5C5A-4E4D-BC88-D7E8D1D8CD53}" destId="{4A0BCF60-4B99-41E6-B458-B84DC65D7028}" srcOrd="0" destOrd="0" presId="urn:microsoft.com/office/officeart/2008/layout/LinedList"/>
    <dgm:cxn modelId="{A345F31F-AFDF-4D4A-BBB6-AB57B9A57D3B}" type="presParOf" srcId="{11E65558-5C5A-4E4D-BC88-D7E8D1D8CD53}" destId="{40B88EA1-CF4E-4934-A025-50B096C24B3C}" srcOrd="1" destOrd="0" presId="urn:microsoft.com/office/officeart/2008/layout/LinedList"/>
    <dgm:cxn modelId="{BEBC3FB9-8DF4-4F4A-824F-2A6DC0839883}" type="presParOf" srcId="{40B88EA1-CF4E-4934-A025-50B096C24B3C}" destId="{EDBD0D5A-8127-4FA5-A5BF-DC12FCB01D08}" srcOrd="0" destOrd="0" presId="urn:microsoft.com/office/officeart/2008/layout/LinedList"/>
    <dgm:cxn modelId="{FA6C1FB6-F981-48A9-8B78-2E1368842EB9}" type="presParOf" srcId="{40B88EA1-CF4E-4934-A025-50B096C24B3C}" destId="{17EB440A-3F7F-4787-B686-2C93A54AE735}" srcOrd="1" destOrd="0" presId="urn:microsoft.com/office/officeart/2008/layout/LinedList"/>
    <dgm:cxn modelId="{F1E1A34A-6E6F-47E7-B14F-3DF179FB78C1}" type="presParOf" srcId="{11E65558-5C5A-4E4D-BC88-D7E8D1D8CD53}" destId="{6F0BFDF2-CB92-468E-BAF2-CB336A8D7660}" srcOrd="2" destOrd="0" presId="urn:microsoft.com/office/officeart/2008/layout/LinedList"/>
    <dgm:cxn modelId="{8128E45F-8E97-4A0E-A5F6-C47FFB2018C5}" type="presParOf" srcId="{11E65558-5C5A-4E4D-BC88-D7E8D1D8CD53}" destId="{C143B105-344E-45FE-8E05-67B708318050}" srcOrd="3" destOrd="0" presId="urn:microsoft.com/office/officeart/2008/layout/LinedList"/>
    <dgm:cxn modelId="{A95E0A85-3E00-4835-9CA4-91C830CCEC49}" type="presParOf" srcId="{C143B105-344E-45FE-8E05-67B708318050}" destId="{CCB7DCDE-8F0E-4BCD-894E-4AABDEC04440}" srcOrd="0" destOrd="0" presId="urn:microsoft.com/office/officeart/2008/layout/LinedList"/>
    <dgm:cxn modelId="{8B137DF1-C739-484D-AF12-5399963CCAB5}" type="presParOf" srcId="{C143B105-344E-45FE-8E05-67B708318050}" destId="{E95AEC4D-2B8D-467A-BB12-689B9D89F022}" srcOrd="1" destOrd="0" presId="urn:microsoft.com/office/officeart/2008/layout/LinedList"/>
    <dgm:cxn modelId="{F2F16D17-D47B-4E6F-83E8-8849BED12DD4}" type="presParOf" srcId="{11E65558-5C5A-4E4D-BC88-D7E8D1D8CD53}" destId="{304B94ED-8509-44D8-8873-992E729E939A}" srcOrd="4" destOrd="0" presId="urn:microsoft.com/office/officeart/2008/layout/LinedList"/>
    <dgm:cxn modelId="{7025CE30-5D86-4E9D-9B41-7F04A2ADFDDA}" type="presParOf" srcId="{11E65558-5C5A-4E4D-BC88-D7E8D1D8CD53}" destId="{1F21B926-8BAF-45D9-9CCF-B1821559DC89}" srcOrd="5" destOrd="0" presId="urn:microsoft.com/office/officeart/2008/layout/LinedList"/>
    <dgm:cxn modelId="{315DDD99-548A-4E30-A381-57EDE8C6A8F6}" type="presParOf" srcId="{1F21B926-8BAF-45D9-9CCF-B1821559DC89}" destId="{FE0E6B9B-1EEC-4E09-8BF2-CA9BFE4053CF}" srcOrd="0" destOrd="0" presId="urn:microsoft.com/office/officeart/2008/layout/LinedList"/>
    <dgm:cxn modelId="{C9EBEEC8-EE83-4F25-BB62-E16F0459DD24}" type="presParOf" srcId="{1F21B926-8BAF-45D9-9CCF-B1821559DC89}" destId="{E0DD5A44-D172-47E3-BD6B-A0ACC66583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BCF60-4B99-41E6-B458-B84DC65D7028}">
      <dsp:nvSpPr>
        <dsp:cNvPr id="0" name=""/>
        <dsp:cNvSpPr/>
      </dsp:nvSpPr>
      <dsp:spPr>
        <a:xfrm>
          <a:off x="0" y="1488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D0D5A-8127-4FA5-A5BF-DC12FCB01D08}">
      <dsp:nvSpPr>
        <dsp:cNvPr id="0" name=""/>
        <dsp:cNvSpPr/>
      </dsp:nvSpPr>
      <dsp:spPr>
        <a:xfrm>
          <a:off x="0" y="1488"/>
          <a:ext cx="10668000" cy="101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Founded in 1953</a:t>
          </a:r>
        </a:p>
      </dsp:txBody>
      <dsp:txXfrm>
        <a:off x="0" y="1488"/>
        <a:ext cx="10668000" cy="1015008"/>
      </dsp:txXfrm>
    </dsp:sp>
    <dsp:sp modelId="{6F0BFDF2-CB92-468E-BAF2-CB336A8D7660}">
      <dsp:nvSpPr>
        <dsp:cNvPr id="0" name=""/>
        <dsp:cNvSpPr/>
      </dsp:nvSpPr>
      <dsp:spPr>
        <a:xfrm>
          <a:off x="0" y="1016496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7DCDE-8F0E-4BCD-894E-4AABDEC04440}">
      <dsp:nvSpPr>
        <dsp:cNvPr id="0" name=""/>
        <dsp:cNvSpPr/>
      </dsp:nvSpPr>
      <dsp:spPr>
        <a:xfrm>
          <a:off x="0" y="1016496"/>
          <a:ext cx="10668000" cy="101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Provides Expertise, programs, and resources to help people end littering, improve recycling, beautify America’s public Spaces, and restore &amp; support resilient communities.</a:t>
          </a:r>
        </a:p>
      </dsp:txBody>
      <dsp:txXfrm>
        <a:off x="0" y="1016496"/>
        <a:ext cx="10668000" cy="1015008"/>
      </dsp:txXfrm>
    </dsp:sp>
    <dsp:sp modelId="{304B94ED-8509-44D8-8873-992E729E939A}">
      <dsp:nvSpPr>
        <dsp:cNvPr id="0" name=""/>
        <dsp:cNvSpPr/>
      </dsp:nvSpPr>
      <dsp:spPr>
        <a:xfrm>
          <a:off x="0" y="2031504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E6B9B-1EEC-4E09-8BF2-CA9BFE4053CF}">
      <dsp:nvSpPr>
        <dsp:cNvPr id="0" name=""/>
        <dsp:cNvSpPr/>
      </dsp:nvSpPr>
      <dsp:spPr>
        <a:xfrm>
          <a:off x="0" y="2031504"/>
          <a:ext cx="10668000" cy="1015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5 values: Trust &amp; Respect, Creative Drive, Positive Attitude, Collaborative Accountability, and Courageous Authenticity</a:t>
          </a:r>
        </a:p>
      </dsp:txBody>
      <dsp:txXfrm>
        <a:off x="0" y="2031504"/>
        <a:ext cx="10668000" cy="1015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2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8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7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9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94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3" r:id="rId6"/>
    <p:sldLayoutId id="2147483708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solated twigs and flowers on a white surface">
            <a:extLst>
              <a:ext uri="{FF2B5EF4-FFF2-40B4-BE49-F238E27FC236}">
                <a16:creationId xmlns:a16="http://schemas.microsoft.com/office/drawing/2014/main" id="{C927A24D-3950-ED06-BC87-E69E0FD8C1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t="28087" b="228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D7DE23-DC1E-30F9-C638-EF93B1851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334000" cy="2576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</a:rPr>
              <a:t>Keep America Beautiful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0A255-84C5-68D6-2833-72E622B37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Brendan Nash</a:t>
            </a:r>
          </a:p>
        </p:txBody>
      </p:sp>
    </p:spTree>
    <p:extLst>
      <p:ext uri="{BB962C8B-B14F-4D97-AF65-F5344CB8AC3E}">
        <p14:creationId xmlns:p14="http://schemas.microsoft.com/office/powerpoint/2010/main" val="60226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8" name="Rectangle 9237">
            <a:extLst>
              <a:ext uri="{FF2B5EF4-FFF2-40B4-BE49-F238E27FC236}">
                <a16:creationId xmlns:a16="http://schemas.microsoft.com/office/drawing/2014/main" id="{80BB07B4-8756-4AE5-A848-6EA4FA2E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ow Do You Put Out A Subterranean Fire Beneath A Mountain Of Trash ...">
            <a:extLst>
              <a:ext uri="{FF2B5EF4-FFF2-40B4-BE49-F238E27FC236}">
                <a16:creationId xmlns:a16="http://schemas.microsoft.com/office/drawing/2014/main" id="{28E92B6F-EE05-A494-1CCD-E5DAECAEE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b="1280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9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1EE2-2A7D-569A-E3DA-7A24D7A1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739120" cy="3810000"/>
          </a:xfrm>
        </p:spPr>
        <p:txBody>
          <a:bodyPr/>
          <a:lstStyle/>
          <a:p>
            <a:pPr algn="ctr"/>
            <a:br>
              <a:rPr lang="en-US"/>
            </a:br>
            <a:br>
              <a:rPr lang="en-US"/>
            </a:br>
            <a:r>
              <a:rPr lang="en-US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rgest Landfills, Waste Sites, And Trash Dumps In The World - WorldAtlas">
            <a:extLst>
              <a:ext uri="{FF2B5EF4-FFF2-40B4-BE49-F238E27FC236}">
                <a16:creationId xmlns:a16="http://schemas.microsoft.com/office/drawing/2014/main" id="{79C13365-318F-D02A-E67F-F6807FB1E9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3" r="1" b="12804"/>
          <a:stretch/>
        </p:blipFill>
        <p:spPr bwMode="auto">
          <a:xfrm>
            <a:off x="20" y="10"/>
            <a:ext cx="1219143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A3D475D-F146-44DA-80FB-3306B95B8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23925" y="-923925"/>
            <a:ext cx="6858000" cy="870585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31000">
                <a:srgbClr val="000000">
                  <a:alpha val="70000"/>
                </a:srgb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5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C93C-311D-7CD1-CEB2-2F41EF89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America Beautiful</a:t>
            </a:r>
          </a:p>
        </p:txBody>
      </p:sp>
      <p:graphicFrame>
        <p:nvGraphicFramePr>
          <p:cNvPr id="2054" name="Content Placeholder 2">
            <a:extLst>
              <a:ext uri="{FF2B5EF4-FFF2-40B4-BE49-F238E27FC236}">
                <a16:creationId xmlns:a16="http://schemas.microsoft.com/office/drawing/2014/main" id="{C03E3C30-553D-B0FE-59FB-89CD0C7243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3047999"/>
          <a:ext cx="106680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The pandemic is making a big impact on litter pickup - GREENVILLE JOURNAL">
            <a:extLst>
              <a:ext uri="{FF2B5EF4-FFF2-40B4-BE49-F238E27FC236}">
                <a16:creationId xmlns:a16="http://schemas.microsoft.com/office/drawing/2014/main" id="{B9BA2C61-3257-B5DD-3458-352CDC63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778507"/>
            <a:ext cx="3667760" cy="206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42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84B47-70E9-395C-DFE0-27B52DCC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962168"/>
            <a:ext cx="4571999" cy="1825482"/>
          </a:xfrm>
        </p:spPr>
        <p:txBody>
          <a:bodyPr anchor="b">
            <a:normAutofit/>
          </a:bodyPr>
          <a:lstStyle/>
          <a:p>
            <a:r>
              <a:rPr lang="en-US" dirty="0"/>
              <a:t>4 main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7F527-21B3-09CB-9815-890164D4D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3047999"/>
            <a:ext cx="4571999" cy="3048001"/>
          </a:xfrm>
        </p:spPr>
        <p:txBody>
          <a:bodyPr>
            <a:normAutofit/>
          </a:bodyPr>
          <a:lstStyle/>
          <a:p>
            <a:r>
              <a:rPr lang="en-US" dirty="0"/>
              <a:t>Great America Clean up</a:t>
            </a:r>
          </a:p>
          <a:p>
            <a:r>
              <a:rPr lang="en-US" dirty="0"/>
              <a:t>America Recycle Day</a:t>
            </a:r>
          </a:p>
          <a:p>
            <a:r>
              <a:rPr lang="en-US" dirty="0" err="1"/>
              <a:t>Retreet</a:t>
            </a:r>
            <a:endParaRPr lang="en-US" dirty="0"/>
          </a:p>
          <a:p>
            <a:r>
              <a:rPr lang="en-US" dirty="0"/>
              <a:t>Cigarette Litter Prevention Program</a:t>
            </a:r>
          </a:p>
        </p:txBody>
      </p:sp>
      <p:pic>
        <p:nvPicPr>
          <p:cNvPr id="3078" name="Picture 6" descr="Cigarette Butts Remain The Most Common Type of Litter in the World ...">
            <a:extLst>
              <a:ext uri="{FF2B5EF4-FFF2-40B4-BE49-F238E27FC236}">
                <a16:creationId xmlns:a16="http://schemas.microsoft.com/office/drawing/2014/main" id="{BDDB0461-CEF1-57F3-B9B3-9BEC231EE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531"/>
          <a:stretch/>
        </p:blipFill>
        <p:spPr bwMode="auto">
          <a:xfrm>
            <a:off x="5975896" y="-1"/>
            <a:ext cx="6216104" cy="3333750"/>
          </a:xfrm>
          <a:custGeom>
            <a:avLst/>
            <a:gdLst/>
            <a:ahLst/>
            <a:cxnLst/>
            <a:rect l="l" t="t" r="r" b="b"/>
            <a:pathLst>
              <a:path w="6216104" h="3333750">
                <a:moveTo>
                  <a:pt x="485126" y="0"/>
                </a:moveTo>
                <a:lnTo>
                  <a:pt x="6216104" y="0"/>
                </a:lnTo>
                <a:lnTo>
                  <a:pt x="6216104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3"/>
                  <a:pt x="476632" y="63322"/>
                  <a:pt x="482013" y="279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ee Recycling Signs Printable, Download Free Recycling Signs Printable ...">
            <a:extLst>
              <a:ext uri="{FF2B5EF4-FFF2-40B4-BE49-F238E27FC236}">
                <a16:creationId xmlns:a16="http://schemas.microsoft.com/office/drawing/2014/main" id="{54CD547C-D0E0-0525-2F2E-D19D69BFB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" r="-1" b="14749"/>
          <a:stretch/>
        </p:blipFill>
        <p:spPr bwMode="auto">
          <a:xfrm>
            <a:off x="5840059" y="3524256"/>
            <a:ext cx="3208690" cy="3333749"/>
          </a:xfrm>
          <a:custGeom>
            <a:avLst/>
            <a:gdLst/>
            <a:ahLst/>
            <a:cxnLst/>
            <a:rect l="l" t="t" r="r" b="b"/>
            <a:pathLst>
              <a:path w="3208690" h="3333749">
                <a:moveTo>
                  <a:pt x="265966" y="0"/>
                </a:moveTo>
                <a:lnTo>
                  <a:pt x="3208690" y="0"/>
                </a:lnTo>
                <a:lnTo>
                  <a:pt x="3208690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portance Of Replanting Trees">
            <a:extLst>
              <a:ext uri="{FF2B5EF4-FFF2-40B4-BE49-F238E27FC236}">
                <a16:creationId xmlns:a16="http://schemas.microsoft.com/office/drawing/2014/main" id="{F8537F33-4FB4-AE59-AC96-15ACFC8D8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1" r="19130" b="1"/>
          <a:stretch/>
        </p:blipFill>
        <p:spPr bwMode="auto"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9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DBF7BCE-7AEB-35E3-EB30-AFD1B145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1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6" name="Picture 6" descr="An Overview of Municipal Waste and Landfills">
            <a:extLst>
              <a:ext uri="{FF2B5EF4-FFF2-40B4-BE49-F238E27FC236}">
                <a16:creationId xmlns:a16="http://schemas.microsoft.com/office/drawing/2014/main" id="{D701654F-FA4E-0CA2-468A-44CBFF700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r="1674" b="-1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itter In Wildlife National Parks – Rescuer's Heart For Animals">
            <a:extLst>
              <a:ext uri="{FF2B5EF4-FFF2-40B4-BE49-F238E27FC236}">
                <a16:creationId xmlns:a16="http://schemas.microsoft.com/office/drawing/2014/main" id="{460FC906-233D-416C-9530-FDBF68097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r="4472" b="3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ul Rose, Marine Expert, Says Ocean Litter Is Being Ingested By Humans ...">
            <a:extLst>
              <a:ext uri="{FF2B5EF4-FFF2-40B4-BE49-F238E27FC236}">
                <a16:creationId xmlns:a16="http://schemas.microsoft.com/office/drawing/2014/main" id="{EC1EADD3-FD56-35F8-8F10-CDD2CA1FD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-4" b="-4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0" name="Rectangle 6159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50" name="Picture 6" descr="Treasure Hunting in Christ: Picking up Butts">
            <a:extLst>
              <a:ext uri="{FF2B5EF4-FFF2-40B4-BE49-F238E27FC236}">
                <a16:creationId xmlns:a16="http://schemas.microsoft.com/office/drawing/2014/main" id="{C963BD4D-F006-5EA3-EBDB-AB37E7FB8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 r="-2" b="4896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Young african man working as volunteer t shirt at donations stand ...">
            <a:extLst>
              <a:ext uri="{FF2B5EF4-FFF2-40B4-BE49-F238E27FC236}">
                <a16:creationId xmlns:a16="http://schemas.microsoft.com/office/drawing/2014/main" id="{00BCAA2D-548E-C464-1810-41E201298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3" r="-2" b="517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cycling Bottles &amp; Cans - RecyclingWorks">
            <a:extLst>
              <a:ext uri="{FF2B5EF4-FFF2-40B4-BE49-F238E27FC236}">
                <a16:creationId xmlns:a16="http://schemas.microsoft.com/office/drawing/2014/main" id="{230BCE44-CB00-7E8C-CF6D-53C2622A5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6" r="-2" b="5763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2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reen world and Tree of life growing in clean environment on volunteer ...">
            <a:extLst>
              <a:ext uri="{FF2B5EF4-FFF2-40B4-BE49-F238E27FC236}">
                <a16:creationId xmlns:a16="http://schemas.microsoft.com/office/drawing/2014/main" id="{8980FEA6-8414-6A05-7944-0D3693FC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427" y="321734"/>
            <a:ext cx="4352314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op Tips to Rebuild Your Volunteer Team During Covid-19 (Guest Post ...">
            <a:extLst>
              <a:ext uri="{FF2B5EF4-FFF2-40B4-BE49-F238E27FC236}">
                <a16:creationId xmlns:a16="http://schemas.microsoft.com/office/drawing/2014/main" id="{9DCF5019-5EDC-3040-F769-149E7FA4B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457201" y="3654683"/>
            <a:ext cx="5426764" cy="27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Rectangle 7186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Clean Earth - Checkers Cleaning Supply">
            <a:extLst>
              <a:ext uri="{FF2B5EF4-FFF2-40B4-BE49-F238E27FC236}">
                <a16:creationId xmlns:a16="http://schemas.microsoft.com/office/drawing/2014/main" id="{B6C2420E-7D61-450F-B792-F1E055FA6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545513"/>
            <a:ext cx="5426764" cy="36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3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3" name="Rectangle 8202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8" name="Picture 6" descr="Beautiful Landscape Backgrounds - Wallpaper Cave">
            <a:extLst>
              <a:ext uri="{FF2B5EF4-FFF2-40B4-BE49-F238E27FC236}">
                <a16:creationId xmlns:a16="http://schemas.microsoft.com/office/drawing/2014/main" id="{CAD03E57-493A-BFAC-E3DA-664264F23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 r="-2" b="3944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allpaper : landscape, sunset, hill, nature, sunrise, evening, morning ...">
            <a:extLst>
              <a:ext uri="{FF2B5EF4-FFF2-40B4-BE49-F238E27FC236}">
                <a16:creationId xmlns:a16="http://schemas.microsoft.com/office/drawing/2014/main" id="{4F59BC95-2399-ED07-078A-E590F4810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9" r="-2" b="-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50 Beautiful Landscape Photography Pictures – The WoW Style">
            <a:extLst>
              <a:ext uri="{FF2B5EF4-FFF2-40B4-BE49-F238E27FC236}">
                <a16:creationId xmlns:a16="http://schemas.microsoft.com/office/drawing/2014/main" id="{1F10919D-EED0-0734-B697-B5A021458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r="21090" b="-1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26270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77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Nova Cond</vt:lpstr>
      <vt:lpstr>Impact</vt:lpstr>
      <vt:lpstr>TornVTI</vt:lpstr>
      <vt:lpstr>Keep America Beautiful</vt:lpstr>
      <vt:lpstr>PowerPoint Presentation</vt:lpstr>
      <vt:lpstr>Keep America Beautiful</vt:lpstr>
      <vt:lpstr>4 main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America Beautiful</dc:title>
  <dc:creator>Brendan Nash</dc:creator>
  <cp:lastModifiedBy>Brendan Nash</cp:lastModifiedBy>
  <cp:revision>2</cp:revision>
  <dcterms:created xsi:type="dcterms:W3CDTF">2023-11-15T01:36:15Z</dcterms:created>
  <dcterms:modified xsi:type="dcterms:W3CDTF">2023-11-15T18:20:56Z</dcterms:modified>
</cp:coreProperties>
</file>